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4" r:id="rId4"/>
    <p:sldId id="258" r:id="rId5"/>
    <p:sldId id="261" r:id="rId6"/>
    <p:sldId id="263" r:id="rId7"/>
    <p:sldId id="266" r:id="rId8"/>
    <p:sldId id="267" r:id="rId9"/>
    <p:sldId id="265" r:id="rId10"/>
    <p:sldId id="268" r:id="rId11"/>
    <p:sldId id="269" r:id="rId12"/>
    <p:sldId id="271" r:id="rId13"/>
    <p:sldId id="270" r:id="rId14"/>
    <p:sldId id="272" r:id="rId15"/>
    <p:sldId id="259" r:id="rId16"/>
    <p:sldId id="26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3"/>
    <p:restoredTop sz="96327"/>
  </p:normalViewPr>
  <p:slideViewPr>
    <p:cSldViewPr snapToGrid="0" snapToObjects="1">
      <p:cViewPr>
        <p:scale>
          <a:sx n="89" d="100"/>
          <a:sy n="89" d="100"/>
        </p:scale>
        <p:origin x="768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0.png>
</file>

<file path=ppt/media/image11.jpg>
</file>

<file path=ppt/media/image15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10330F-8077-9C40-8004-E0966F3CE06B}" type="datetimeFigureOut">
              <a:rPr lang="en-US" smtClean="0"/>
              <a:t>7/10/22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7BEB87-7BA4-0F40-BEC8-DA4D5325C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500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7BEB87-7BA4-0F40-BEC8-DA4D5325CFF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79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EDAE7-F765-FC91-9252-8B44B33C25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Efficient information distribution in Internet of Medical Things (IoMT) scenarios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9A31A9-BFB4-9747-A142-1A64B19E24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695470"/>
            <a:ext cx="10993546" cy="590321"/>
          </a:xfrm>
        </p:spPr>
        <p:txBody>
          <a:bodyPr/>
          <a:lstStyle/>
          <a:p>
            <a:r>
              <a:rPr lang="en-GB" dirty="0" err="1"/>
              <a:t>Tullia</a:t>
            </a:r>
            <a:r>
              <a:rPr lang="en-GB" dirty="0"/>
              <a:t> Fontana, </a:t>
            </a:r>
            <a:r>
              <a:rPr lang="en-GB" dirty="0" err="1"/>
              <a:t>Nicolás</a:t>
            </a:r>
            <a:r>
              <a:rPr lang="en-GB" dirty="0"/>
              <a:t> Ortiz De Zarate, Nicole Zattarin </a:t>
            </a:r>
          </a:p>
        </p:txBody>
      </p:sp>
    </p:spTree>
    <p:extLst>
      <p:ext uri="{BB962C8B-B14F-4D97-AF65-F5344CB8AC3E}">
        <p14:creationId xmlns:p14="http://schemas.microsoft.com/office/powerpoint/2010/main" val="3735261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3AB85-DB5F-031D-A931-F41AEAD93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Validation: binary classification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BA4052-EF10-B459-12F8-489D8ED04ABA}"/>
              </a:ext>
            </a:extLst>
          </p:cNvPr>
          <p:cNvSpPr txBox="1"/>
          <p:nvPr/>
        </p:nvSpPr>
        <p:spPr>
          <a:xfrm>
            <a:off x="747795" y="2147766"/>
            <a:ext cx="1069640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i="1" dirty="0">
                <a:solidFill>
                  <a:schemeClr val="accent2">
                    <a:lumMod val="75000"/>
                  </a:schemeClr>
                </a:solidFill>
                <a:latin typeface="Helvetica" pitchFamily="2" charset="0"/>
              </a:rPr>
              <a:t>H</a:t>
            </a:r>
            <a:r>
              <a:rPr lang="en-GB" sz="2800" i="1" dirty="0">
                <a:solidFill>
                  <a:schemeClr val="accent2">
                    <a:lumMod val="75000"/>
                  </a:schemeClr>
                </a:solidFill>
                <a:effectLst/>
                <a:latin typeface="Helvetica" pitchFamily="2" charset="0"/>
              </a:rPr>
              <a:t>ow well can we still distinguish high level activity after clustering?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F9F2E97-D4F9-D4FF-4D38-EF693DCB4B81}"/>
              </a:ext>
            </a:extLst>
          </p:cNvPr>
          <p:cNvSpPr/>
          <p:nvPr/>
        </p:nvSpPr>
        <p:spPr>
          <a:xfrm>
            <a:off x="1395495" y="2997200"/>
            <a:ext cx="4878305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Train a binary classifier (walking/laying) on original features</a:t>
            </a:r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63248E0-9FA7-7698-7A97-646DA19C0ED9}"/>
              </a:ext>
            </a:extLst>
          </p:cNvPr>
          <p:cNvSpPr/>
          <p:nvPr/>
        </p:nvSpPr>
        <p:spPr>
          <a:xfrm>
            <a:off x="1395494" y="4242542"/>
            <a:ext cx="4878305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Test on data obtained from the signals of </a:t>
            </a:r>
            <a:r>
              <a:rPr lang="en-GB" dirty="0" err="1">
                <a:solidFill>
                  <a:srgbClr val="000000"/>
                </a:solidFill>
                <a:latin typeface="Helvetica" pitchFamily="2" charset="0"/>
              </a:rPr>
              <a:t>KMeans</a:t>
            </a:r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 centroids</a:t>
            </a:r>
            <a:endParaRPr lang="en-US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58A2EB2-AB82-6EEA-0093-2BC446A805BB}"/>
              </a:ext>
            </a:extLst>
          </p:cNvPr>
          <p:cNvSpPr/>
          <p:nvPr/>
        </p:nvSpPr>
        <p:spPr>
          <a:xfrm>
            <a:off x="1395493" y="5498082"/>
            <a:ext cx="4878305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Accuracy answers the question</a:t>
            </a:r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0B05B27-0E52-D366-A487-147B224F5D51}"/>
              </a:ext>
            </a:extLst>
          </p:cNvPr>
          <p:cNvCxnSpPr>
            <a:cxnSpLocks/>
            <a:stCxn id="9" idx="2"/>
            <a:endCxn id="12" idx="0"/>
          </p:cNvCxnSpPr>
          <p:nvPr/>
        </p:nvCxnSpPr>
        <p:spPr>
          <a:xfrm flipH="1">
            <a:off x="3834647" y="3911600"/>
            <a:ext cx="1" cy="3309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DDD44711-CDB3-81DC-B534-BE4F125C09D0}"/>
              </a:ext>
            </a:extLst>
          </p:cNvPr>
          <p:cNvCxnSpPr>
            <a:cxnSpLocks/>
          </p:cNvCxnSpPr>
          <p:nvPr/>
        </p:nvCxnSpPr>
        <p:spPr>
          <a:xfrm flipH="1">
            <a:off x="3834646" y="5157684"/>
            <a:ext cx="1" cy="3309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D98CA713-506D-C745-2B21-A15521579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7" y="2971800"/>
            <a:ext cx="3100297" cy="3709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5571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1F58F-374F-3865-3E08-B847C01B2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of homogeneous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F88E77-6C1C-1DA4-0A72-F06183A43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850" y="4127434"/>
            <a:ext cx="8445500" cy="253365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975C58-E37E-DC0A-1C39-96F53EEEC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209056"/>
            <a:ext cx="11029615" cy="3678303"/>
          </a:xfrm>
        </p:spPr>
        <p:txBody>
          <a:bodyPr/>
          <a:lstStyle/>
          <a:p>
            <a:endParaRPr lang="en-US" dirty="0"/>
          </a:p>
          <a:p>
            <a:r>
              <a:rPr lang="en-US" b="1" dirty="0"/>
              <a:t>Dataset</a:t>
            </a:r>
            <a:r>
              <a:rPr lang="en-US" dirty="0"/>
              <a:t>: amplitude of the signals in a window of 80 </a:t>
            </a:r>
            <a:r>
              <a:rPr lang="en-US" dirty="0" err="1"/>
              <a:t>ms</a:t>
            </a:r>
            <a:r>
              <a:rPr lang="en-US" dirty="0"/>
              <a:t>;</a:t>
            </a:r>
          </a:p>
          <a:p>
            <a:r>
              <a:rPr lang="en-US" b="1" dirty="0"/>
              <a:t>False positive rate:  </a:t>
            </a:r>
            <a:r>
              <a:rPr lang="en-US" dirty="0"/>
              <a:t>non negligible ~20%;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4EBD733-219D-8452-1725-43DF57A9B525}"/>
              </a:ext>
            </a:extLst>
          </p:cNvPr>
          <p:cNvSpPr txBox="1"/>
          <p:nvPr/>
        </p:nvSpPr>
        <p:spPr>
          <a:xfrm>
            <a:off x="581192" y="2260540"/>
            <a:ext cx="39872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Linear model:  logistic regressor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FC33E5E-9336-1A22-6FA7-13132228FB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3565" y="1923531"/>
            <a:ext cx="4437282" cy="308353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5E184C6-60B8-D34C-B353-9E699D0B0C0C}"/>
              </a:ext>
            </a:extLst>
          </p:cNvPr>
          <p:cNvSpPr txBox="1"/>
          <p:nvPr/>
        </p:nvSpPr>
        <p:spPr>
          <a:xfrm>
            <a:off x="7544975" y="4934469"/>
            <a:ext cx="4299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Figure: IMU accelerometer signals in laying conditions.</a:t>
            </a:r>
          </a:p>
        </p:txBody>
      </p:sp>
    </p:spTree>
    <p:extLst>
      <p:ext uri="{BB962C8B-B14F-4D97-AF65-F5344CB8AC3E}">
        <p14:creationId xmlns:p14="http://schemas.microsoft.com/office/powerpoint/2010/main" val="2230007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1F58F-374F-3865-3E08-B847C01B2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of homogeneous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6CC5C69-67D8-47E5-0144-60B322045E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1400" y="2028030"/>
            <a:ext cx="4095750" cy="449211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1A166F-1728-9F33-0694-828A7E0E4371}"/>
              </a:ext>
            </a:extLst>
          </p:cNvPr>
          <p:cNvSpPr txBox="1"/>
          <p:nvPr/>
        </p:nvSpPr>
        <p:spPr>
          <a:xfrm>
            <a:off x="581192" y="2260540"/>
            <a:ext cx="19078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Neural model: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2E0949A-3EC4-2C5D-637D-B46CA9F86C36}"/>
              </a:ext>
            </a:extLst>
          </p:cNvPr>
          <p:cNvSpPr txBox="1">
            <a:spLocks/>
          </p:cNvSpPr>
          <p:nvPr/>
        </p:nvSpPr>
        <p:spPr>
          <a:xfrm>
            <a:off x="581192" y="1037606"/>
            <a:ext cx="6433970" cy="53110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b="1" dirty="0"/>
              <a:t>Dataset</a:t>
            </a:r>
            <a:r>
              <a:rPr lang="en-US" dirty="0"/>
              <a:t>: entire time-series;</a:t>
            </a:r>
          </a:p>
          <a:p>
            <a:r>
              <a:rPr lang="en-US" b="1" dirty="0"/>
              <a:t>Accuracy: </a:t>
            </a:r>
            <a:r>
              <a:rPr lang="en-US" dirty="0"/>
              <a:t>high accuracy, diagonal confusion matrix;</a:t>
            </a:r>
          </a:p>
          <a:p>
            <a:r>
              <a:rPr lang="en-US" b="1" dirty="0"/>
              <a:t>Training: </a:t>
            </a:r>
            <a:r>
              <a:rPr lang="en-US" dirty="0"/>
              <a:t>slower and more delicate;</a:t>
            </a:r>
          </a:p>
          <a:p>
            <a:r>
              <a:rPr lang="en-US" b="1" dirty="0"/>
              <a:t>Tuning</a:t>
            </a:r>
            <a:r>
              <a:rPr lang="en-US" dirty="0"/>
              <a:t>: requires specific hyperparameters according to the specific kind of data;</a:t>
            </a:r>
          </a:p>
        </p:txBody>
      </p:sp>
    </p:spTree>
    <p:extLst>
      <p:ext uri="{BB962C8B-B14F-4D97-AF65-F5344CB8AC3E}">
        <p14:creationId xmlns:p14="http://schemas.microsoft.com/office/powerpoint/2010/main" val="2221610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CFFD5-CF50-856C-5C68-F2835336D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of heterogeneous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8A0D0-8E0F-A85C-B5A2-C785AB944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510615"/>
            <a:ext cx="5748170" cy="3678303"/>
          </a:xfrm>
        </p:spPr>
        <p:txBody>
          <a:bodyPr/>
          <a:lstStyle/>
          <a:p>
            <a:r>
              <a:rPr lang="en-US" b="1" dirty="0"/>
              <a:t>Dataset</a:t>
            </a:r>
            <a:r>
              <a:rPr lang="en-US" dirty="0"/>
              <a:t>: </a:t>
            </a:r>
            <a:r>
              <a:rPr lang="en-GB" dirty="0"/>
              <a:t>RUA, RLA, and BACK sensors for the IMU measurements and hip, back, RUA^, RUA_, RWR, RKN_ for the triaxial accelerators;</a:t>
            </a:r>
          </a:p>
          <a:p>
            <a:r>
              <a:rPr lang="en-US" b="1" dirty="0"/>
              <a:t>Preprocessing</a:t>
            </a:r>
            <a:r>
              <a:rPr lang="en-US" dirty="0"/>
              <a:t>: standardization among data coming form different sensors; </a:t>
            </a:r>
          </a:p>
          <a:p>
            <a:pPr marL="0" indent="0">
              <a:buNone/>
            </a:pPr>
            <a:endParaRPr lang="en-GB" dirty="0"/>
          </a:p>
          <a:p>
            <a:endParaRPr lang="en-US" dirty="0"/>
          </a:p>
        </p:txBody>
      </p:sp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4A131777-59BF-18C3-50AE-BAFCB31C82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9363" y="1841535"/>
            <a:ext cx="4665663" cy="501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04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DE6B3-014D-085C-9A06-5C7783DA0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7E9FC-01C9-A033-D352-88AD134DEB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460595"/>
            <a:ext cx="11029615" cy="3220179"/>
          </a:xfrm>
        </p:spPr>
        <p:txBody>
          <a:bodyPr/>
          <a:lstStyle/>
          <a:p>
            <a:r>
              <a:rPr lang="en-US" b="1" dirty="0"/>
              <a:t>IMU sensors (4 each): </a:t>
            </a:r>
            <a:r>
              <a:rPr lang="en-US" dirty="0"/>
              <a:t>a single PC accounts for ~90% of variance → one cluster is enough to correctly classify with more than 95% accuracy;</a:t>
            </a:r>
          </a:p>
          <a:p>
            <a:r>
              <a:rPr lang="en-US" b="1" dirty="0"/>
              <a:t>Triaxial accelerometers (9 each): </a:t>
            </a:r>
            <a:r>
              <a:rPr lang="en-US" dirty="0"/>
              <a:t>2/3 PCs account for ~90% of variance → 2/3 clusters are needed to reduce the leak of (~93% accuracy).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1C2DEA-62DD-D8D9-C46A-CC926EA2BBA2}"/>
              </a:ext>
            </a:extLst>
          </p:cNvPr>
          <p:cNvSpPr txBox="1"/>
          <p:nvPr/>
        </p:nvSpPr>
        <p:spPr>
          <a:xfrm>
            <a:off x="581192" y="2260540"/>
            <a:ext cx="29667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Homogeneous analysis: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A4B5F1-AD45-63EE-278D-14CBB8C2F75B}"/>
              </a:ext>
            </a:extLst>
          </p:cNvPr>
          <p:cNvSpPr txBox="1"/>
          <p:nvPr/>
        </p:nvSpPr>
        <p:spPr>
          <a:xfrm>
            <a:off x="581192" y="4741802"/>
            <a:ext cx="3064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Heterogeneous analysis: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88ACC1-4382-1B02-3FF8-1509E6940A0F}"/>
              </a:ext>
            </a:extLst>
          </p:cNvPr>
          <p:cNvSpPr txBox="1">
            <a:spLocks/>
          </p:cNvSpPr>
          <p:nvPr/>
        </p:nvSpPr>
        <p:spPr>
          <a:xfrm>
            <a:off x="581191" y="5305331"/>
            <a:ext cx="11029615" cy="12897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PCA: </a:t>
            </a:r>
            <a:r>
              <a:rPr lang="en-US" dirty="0"/>
              <a:t>~8 components to account for the 90% variance for all runs/subjects;</a:t>
            </a:r>
          </a:p>
          <a:p>
            <a:r>
              <a:rPr lang="en-US" b="1" dirty="0"/>
              <a:t>Clustering and classification: </a:t>
            </a:r>
            <a:r>
              <a:rPr lang="en-US" dirty="0"/>
              <a:t>more than 4 centers to reach train accuracy;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1303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59D66-8FAC-9DE4-857E-275BEA28D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75FB09-B49E-241E-967A-F92E081A84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9753" y="2035195"/>
            <a:ext cx="4299143" cy="317317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4ACD67-BCDD-54B0-CF51-2A156471D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2520" y="2035195"/>
            <a:ext cx="4261772" cy="456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18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A7812-ADA0-DE04-AF7F-E6B2C9DD3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265F35-9948-4827-69E6-C56DD2E40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7329" y="1943956"/>
            <a:ext cx="4373906" cy="449711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C2C977-F59D-B32A-C47D-2DE9F868B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6634" y="2042811"/>
            <a:ext cx="4373906" cy="409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276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46BD5-6909-E069-6B81-722EC12F4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</a:t>
            </a:r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4E9B7FE-672D-764D-AFAD-24667D2A0D80}"/>
              </a:ext>
            </a:extLst>
          </p:cNvPr>
          <p:cNvCxnSpPr>
            <a:cxnSpLocks/>
            <a:stCxn id="10" idx="3"/>
            <a:endCxn id="13" idx="1"/>
          </p:cNvCxnSpPr>
          <p:nvPr/>
        </p:nvCxnSpPr>
        <p:spPr>
          <a:xfrm flipV="1">
            <a:off x="4872038" y="3604988"/>
            <a:ext cx="2147716" cy="1927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7D1A283-5C8E-ACC5-0961-9478CAB6C7EE}"/>
              </a:ext>
            </a:extLst>
          </p:cNvPr>
          <p:cNvSpPr/>
          <p:nvPr/>
        </p:nvSpPr>
        <p:spPr>
          <a:xfrm>
            <a:off x="919245" y="2305049"/>
            <a:ext cx="3952793" cy="2638425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</a:pPr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Problem:</a:t>
            </a:r>
            <a:endParaRPr lang="en-US" sz="2000" dirty="0">
              <a:solidFill>
                <a:schemeClr val="tx2"/>
              </a:solidFill>
            </a:endParaRP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Large amount of data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Fast processing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Limited capacity of communication networks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38A8C7D0-2A42-1FB9-9091-F6D6E21EE697}"/>
              </a:ext>
            </a:extLst>
          </p:cNvPr>
          <p:cNvSpPr/>
          <p:nvPr/>
        </p:nvSpPr>
        <p:spPr>
          <a:xfrm>
            <a:off x="7019754" y="2651189"/>
            <a:ext cx="3824205" cy="1907598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 Trade-off:</a:t>
            </a:r>
          </a:p>
          <a:p>
            <a:pPr algn="ctr"/>
            <a:r>
              <a:rPr lang="en-US" sz="2000" dirty="0"/>
              <a:t>Transmitted information – Channel saturation</a:t>
            </a:r>
          </a:p>
        </p:txBody>
      </p:sp>
    </p:spTree>
    <p:extLst>
      <p:ext uri="{BB962C8B-B14F-4D97-AF65-F5344CB8AC3E}">
        <p14:creationId xmlns:p14="http://schemas.microsoft.com/office/powerpoint/2010/main" val="14761980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E07AD-6C46-30F7-9EDA-ADE3E4DD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3A41E5-6520-1A96-1A4A-B343FF40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6700" y="3327027"/>
            <a:ext cx="4071934" cy="1716460"/>
          </a:xfrm>
        </p:spPr>
        <p:txBody>
          <a:bodyPr>
            <a:normAutofit/>
          </a:bodyPr>
          <a:lstStyle/>
          <a:p>
            <a:r>
              <a:rPr lang="en-US" b="1" dirty="0"/>
              <a:t>Heterogeneous analysis: </a:t>
            </a:r>
            <a:r>
              <a:rPr lang="en-US" dirty="0"/>
              <a:t>data of the same kind</a:t>
            </a:r>
          </a:p>
          <a:p>
            <a:r>
              <a:rPr lang="en-US" b="1" dirty="0"/>
              <a:t>Homogeneous analysis: </a:t>
            </a:r>
            <a:r>
              <a:rPr lang="en-US" dirty="0"/>
              <a:t>data of different kind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C65AED2-E665-36FE-D0B5-A61166BA74B6}"/>
              </a:ext>
            </a:extLst>
          </p:cNvPr>
          <p:cNvSpPr/>
          <p:nvPr/>
        </p:nvSpPr>
        <p:spPr>
          <a:xfrm>
            <a:off x="1247776" y="2097691"/>
            <a:ext cx="5076823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Correlations: Principal Component Analysis [2]</a:t>
            </a:r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4E0C500-7EEF-8C01-CDE1-778322805A0D}"/>
              </a:ext>
            </a:extLst>
          </p:cNvPr>
          <p:cNvSpPr/>
          <p:nvPr/>
        </p:nvSpPr>
        <p:spPr>
          <a:xfrm>
            <a:off x="1147763" y="3327027"/>
            <a:ext cx="5276849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Dimensionality reduction: </a:t>
            </a:r>
            <a:r>
              <a:rPr lang="en-GB" dirty="0" err="1">
                <a:solidFill>
                  <a:srgbClr val="000000"/>
                </a:solidFill>
                <a:latin typeface="Helvetica" pitchFamily="2" charset="0"/>
              </a:rPr>
              <a:t>Kmeans</a:t>
            </a:r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 Clustering [4] </a:t>
            </a:r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0AD366A-2E93-F2C3-79A6-C08F7C59AE88}"/>
              </a:ext>
            </a:extLst>
          </p:cNvPr>
          <p:cNvSpPr/>
          <p:nvPr/>
        </p:nvSpPr>
        <p:spPr>
          <a:xfrm>
            <a:off x="1794715" y="4565819"/>
            <a:ext cx="4071934" cy="9144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Validation: binary classification task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D47492A-47F0-23E5-9A25-E6334B432481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3786188" y="3012091"/>
            <a:ext cx="0" cy="3149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811FEF5-5192-1C6A-F2C4-02C61BCD83F3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786188" y="4241427"/>
            <a:ext cx="1" cy="31493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912EA86-E336-5590-0B25-F3C1699EF556}"/>
              </a:ext>
            </a:extLst>
          </p:cNvPr>
          <p:cNvSpPr/>
          <p:nvPr/>
        </p:nvSpPr>
        <p:spPr>
          <a:xfrm>
            <a:off x="2453061" y="5850777"/>
            <a:ext cx="2666250" cy="738029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rgbClr val="000000"/>
                </a:solidFill>
                <a:latin typeface="Helvetica" pitchFamily="2" charset="0"/>
              </a:rPr>
              <a:t>Network design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B493310-D155-985F-BC65-4C0680FE7E8D}"/>
              </a:ext>
            </a:extLst>
          </p:cNvPr>
          <p:cNvCxnSpPr>
            <a:cxnSpLocks/>
          </p:cNvCxnSpPr>
          <p:nvPr/>
        </p:nvCxnSpPr>
        <p:spPr>
          <a:xfrm flipH="1">
            <a:off x="3786186" y="5514690"/>
            <a:ext cx="1" cy="33094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Left Brace 19">
            <a:extLst>
              <a:ext uri="{FF2B5EF4-FFF2-40B4-BE49-F238E27FC236}">
                <a16:creationId xmlns:a16="http://schemas.microsoft.com/office/drawing/2014/main" id="{AF3665B6-C63A-95FA-25E9-E0D91708107A}"/>
              </a:ext>
            </a:extLst>
          </p:cNvPr>
          <p:cNvSpPr/>
          <p:nvPr/>
        </p:nvSpPr>
        <p:spPr>
          <a:xfrm>
            <a:off x="7069559" y="2824024"/>
            <a:ext cx="624258" cy="1716460"/>
          </a:xfrm>
          <a:prstGeom prst="leftBrace">
            <a:avLst>
              <a:gd name="adj1" fmla="val 8333"/>
              <a:gd name="adj2" fmla="val 49168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85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9B084-71C2-0E88-A0D9-F3488CB17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Dataset 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C4F2EA-81D5-67C5-F3F8-65BF23C707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90060" y="1823874"/>
            <a:ext cx="5320748" cy="4707758"/>
          </a:xfr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92BE679-365D-8F7E-9AB1-78FC2EA84E1D}"/>
              </a:ext>
            </a:extLst>
          </p:cNvPr>
          <p:cNvSpPr txBox="1">
            <a:spLocks/>
          </p:cNvSpPr>
          <p:nvPr/>
        </p:nvSpPr>
        <p:spPr>
          <a:xfrm>
            <a:off x="581193" y="3378467"/>
            <a:ext cx="11029615" cy="3678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Start: lie on the deckchair, get up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Groom: move in the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Relax: go for a walk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Prepare/drink coffee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Prepare/eat sandwich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err="1"/>
              <a:t>Cleanup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Break: lie on the deckchair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87A9D1-7A0E-CC48-8651-6422C122D58F}"/>
              </a:ext>
            </a:extLst>
          </p:cNvPr>
          <p:cNvSpPr txBox="1"/>
          <p:nvPr/>
        </p:nvSpPr>
        <p:spPr>
          <a:xfrm>
            <a:off x="581191" y="3286331"/>
            <a:ext cx="5533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b="1" dirty="0">
                <a:solidFill>
                  <a:schemeClr val="accent2">
                    <a:lumMod val="75000"/>
                  </a:schemeClr>
                </a:solidFill>
              </a:rPr>
              <a:t>Termed activity of daily living (ADL) dataset: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9E5C42-05EF-8DAA-A17C-9CAE514FFBE0}"/>
              </a:ext>
            </a:extLst>
          </p:cNvPr>
          <p:cNvSpPr txBox="1"/>
          <p:nvPr/>
        </p:nvSpPr>
        <p:spPr>
          <a:xfrm>
            <a:off x="581191" y="1970229"/>
            <a:ext cx="7626927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Dataset:  </a:t>
            </a:r>
          </a:p>
          <a:p>
            <a:endParaRPr lang="en-US" sz="2000" b="1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GB" dirty="0">
                <a:solidFill>
                  <a:schemeClr val="tx2"/>
                </a:solidFill>
              </a:rPr>
              <a:t>OPPORTUNITY Activity Recognition Dataset [1] </a:t>
            </a:r>
          </a:p>
          <a:p>
            <a:endParaRPr lang="en-US" sz="1800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207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33995-2627-DD0A-6667-BB60584EC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46CFE9-53AC-F096-DDBC-B4C00A67C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7386" y="2213557"/>
            <a:ext cx="8704614" cy="4439547"/>
          </a:xfr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2D79394-B6CB-2E84-8F12-6CD06E077172}"/>
              </a:ext>
            </a:extLst>
          </p:cNvPr>
          <p:cNvSpPr txBox="1">
            <a:spLocks/>
          </p:cNvSpPr>
          <p:nvPr/>
        </p:nvSpPr>
        <p:spPr>
          <a:xfrm>
            <a:off x="581192" y="3122766"/>
            <a:ext cx="4477697" cy="14174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Inertial Measurement Units (IMU) accelerators and gyroscopes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Triaxial accelerometers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091462C-6B6B-97D9-186C-4E6D74EA87C6}"/>
                  </a:ext>
                </a:extLst>
              </p:cNvPr>
              <p:cNvSpPr txBox="1"/>
              <p:nvPr/>
            </p:nvSpPr>
            <p:spPr>
              <a:xfrm>
                <a:off x="581192" y="5008652"/>
                <a:ext cx="5320748" cy="736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b="1" dirty="0">
                    <a:solidFill>
                      <a:schemeClr val="accent2">
                        <a:lumMod val="75000"/>
                      </a:schemeClr>
                    </a:solidFill>
                  </a:rPr>
                  <a:t>Pre-processing:  </a:t>
                </a: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𝑴</m:t>
                      </m:r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it-IT" b="1" i="1" smtClean="0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it-IT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𝒛</m:t>
                              </m:r>
                            </m:e>
                            <m:sup>
                              <m:r>
                                <a:rPr lang="it-IT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</m:e>
                      </m:rad>
                      <m:r>
                        <a:rPr lang="it-IT" b="1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GB" b="1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091462C-6B6B-97D9-186C-4E6D74EA87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192" y="5008652"/>
                <a:ext cx="5320748" cy="736997"/>
              </a:xfrm>
              <a:prstGeom prst="rect">
                <a:avLst/>
              </a:prstGeom>
              <a:blipFill>
                <a:blip r:embed="rId3"/>
                <a:stretch>
                  <a:fillRect l="-1190" t="-5085" b="-8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61B3F08D-A0E2-7354-7FD9-CB18AD3E7A33}"/>
              </a:ext>
            </a:extLst>
          </p:cNvPr>
          <p:cNvSpPr txBox="1"/>
          <p:nvPr/>
        </p:nvSpPr>
        <p:spPr>
          <a:xfrm>
            <a:off x="581192" y="2722656"/>
            <a:ext cx="1781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Sensor types:</a:t>
            </a:r>
          </a:p>
        </p:txBody>
      </p:sp>
    </p:spTree>
    <p:extLst>
      <p:ext uri="{BB962C8B-B14F-4D97-AF65-F5344CB8AC3E}">
        <p14:creationId xmlns:p14="http://schemas.microsoft.com/office/powerpoint/2010/main" val="3392383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AA991-35E6-2ADB-E563-5D9F15CF8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Correlations: Principal Component Analysis (PCA) [2]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BB09C73-376F-0B75-20AF-A368ACEF9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0496"/>
            <a:ext cx="6009612" cy="3678303"/>
          </a:xfrm>
        </p:spPr>
        <p:txBody>
          <a:bodyPr/>
          <a:lstStyle/>
          <a:p>
            <a:r>
              <a:rPr lang="en-GB" dirty="0"/>
              <a:t>Dimensionality reduction technique based on the correlation among features;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Principal Components (PCs): </a:t>
            </a:r>
            <a:r>
              <a:rPr lang="en-GB" dirty="0"/>
              <a:t>linear combination of original features;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b="1" dirty="0"/>
              <a:t>Explained Variance: </a:t>
            </a:r>
            <a:r>
              <a:rPr lang="en-GB" dirty="0"/>
              <a:t>measurement of the percentage of variance which can be attributed to each of the PCs: </a:t>
            </a:r>
          </a:p>
          <a:p>
            <a:endParaRPr lang="en-US" dirty="0"/>
          </a:p>
        </p:txBody>
      </p:sp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E525F9CB-E60C-8888-1431-0279A7EB6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740" y="5287313"/>
            <a:ext cx="1929332" cy="86853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4BE2F9A-F65E-FE3F-746D-8B0F9A39D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8036" y="1758155"/>
            <a:ext cx="4212771" cy="4956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4423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AA991-35E6-2ADB-E563-5D9F15CF8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Correlations: Principal Component Analysis (PCA) 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8B375E8-0D3A-4714-9ACC-D4A0B47FEE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2103" y="2181014"/>
            <a:ext cx="9333186" cy="4242357"/>
          </a:xfrm>
        </p:spPr>
      </p:pic>
    </p:spTree>
    <p:extLst>
      <p:ext uri="{BB962C8B-B14F-4D97-AF65-F5344CB8AC3E}">
        <p14:creationId xmlns:p14="http://schemas.microsoft.com/office/powerpoint/2010/main" val="1074062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4F7A5-2955-1706-E4B7-37640E53B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reduction: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B4E48-3D4C-1C09-1A23-F5A7CE8BE2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393" y="2812218"/>
            <a:ext cx="4117807" cy="3678303"/>
          </a:xfrm>
        </p:spPr>
        <p:txBody>
          <a:bodyPr/>
          <a:lstStyle/>
          <a:p>
            <a:r>
              <a:rPr lang="en-US" b="1" dirty="0"/>
              <a:t>Data: </a:t>
            </a:r>
            <a:r>
              <a:rPr lang="en-US" dirty="0"/>
              <a:t>signals from different sensors while the subject is walking/laying;</a:t>
            </a:r>
          </a:p>
          <a:p>
            <a:r>
              <a:rPr lang="en-US" b="1" dirty="0" err="1"/>
              <a:t>Kmeans</a:t>
            </a:r>
            <a:r>
              <a:rPr lang="en-US" b="1" dirty="0"/>
              <a:t> clustering </a:t>
            </a:r>
            <a:r>
              <a:rPr lang="en-US" dirty="0"/>
              <a:t>[4] [5]:  computes centroids with a fixed number of clusters;</a:t>
            </a:r>
          </a:p>
          <a:p>
            <a:r>
              <a:rPr lang="en-US" b="1" dirty="0"/>
              <a:t>Metrics</a:t>
            </a:r>
            <a:r>
              <a:rPr lang="en-US" dirty="0"/>
              <a:t>: Euclidean, </a:t>
            </a:r>
            <a:r>
              <a:rPr lang="en-GB" dirty="0"/>
              <a:t>dynamic time wrapping distance [6];</a:t>
            </a:r>
          </a:p>
          <a:p>
            <a:r>
              <a:rPr lang="en-GB" b="1" dirty="0"/>
              <a:t>Approach</a:t>
            </a:r>
            <a:r>
              <a:rPr lang="en-GB" dirty="0"/>
              <a:t>:  apply </a:t>
            </a:r>
            <a:r>
              <a:rPr lang="en-GB" dirty="0" err="1"/>
              <a:t>Kmeans</a:t>
            </a:r>
            <a:r>
              <a:rPr lang="en-GB" dirty="0"/>
              <a:t> at each millisecond.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AB47C7-B79C-F575-0E93-4B5374C8C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0211" y="2266447"/>
            <a:ext cx="8361789" cy="441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472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6858F-FC4D-132E-903E-866632295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reduction: Clustering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8377FD7-93B2-3A68-67B5-3929F522A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87" y="2296302"/>
            <a:ext cx="6035113" cy="32791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1EB09D-5C5A-C02E-80D5-A5EB26723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3000" y="2296301"/>
            <a:ext cx="5806908" cy="327919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E46424-E0A5-58F5-BE3C-0842666C6B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8599" y="6016144"/>
            <a:ext cx="8421927" cy="57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16487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144</TotalTime>
  <Words>546</Words>
  <Application>Microsoft Macintosh PowerPoint</Application>
  <PresentationFormat>Widescreen</PresentationFormat>
  <Paragraphs>79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Cambria Math</vt:lpstr>
      <vt:lpstr>Gill Sans MT</vt:lpstr>
      <vt:lpstr>Helvetica</vt:lpstr>
      <vt:lpstr>Wingdings 2</vt:lpstr>
      <vt:lpstr>Dividend</vt:lpstr>
      <vt:lpstr>Efficient information distribution in Internet of Medical Things (IoMT) scenarios </vt:lpstr>
      <vt:lpstr>Introduction </vt:lpstr>
      <vt:lpstr>Introduction </vt:lpstr>
      <vt:lpstr>Dataset </vt:lpstr>
      <vt:lpstr>Dataset</vt:lpstr>
      <vt:lpstr>Correlations: Principal Component Analysis (PCA) [2]</vt:lpstr>
      <vt:lpstr>Correlations: Principal Component Analysis (PCA) </vt:lpstr>
      <vt:lpstr>Dimensionality reduction: Clustering</vt:lpstr>
      <vt:lpstr>Dimensionality reduction: Clustering</vt:lpstr>
      <vt:lpstr>Validation: binary classification</vt:lpstr>
      <vt:lpstr>Classification of homogeneous data</vt:lpstr>
      <vt:lpstr>Classification of homogeneous data</vt:lpstr>
      <vt:lpstr>Classification of heterogeneous data</vt:lpstr>
      <vt:lpstr>checkpoint</vt:lpstr>
      <vt:lpstr>References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Nicole Zattarin</dc:creator>
  <cp:lastModifiedBy>Nicole Zattarin</cp:lastModifiedBy>
  <cp:revision>2</cp:revision>
  <dcterms:created xsi:type="dcterms:W3CDTF">2022-07-10T09:35:38Z</dcterms:created>
  <dcterms:modified xsi:type="dcterms:W3CDTF">2022-07-10T12:00:01Z</dcterms:modified>
</cp:coreProperties>
</file>

<file path=docProps/thumbnail.jpeg>
</file>